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0" r:id="rId4"/>
    <p:sldId id="256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bastian\AppData\Local\Microsoft\Windows\Temporary%20Internet%20Files\Content.IE5\3FHG5650\Attivit&#224;%20attuale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bastian\AppData\Local\Microsoft\Windows\Temporary%20Internet%20Files\Content.IE5\3FHG5650\Settori%20Valutati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bastian\AppData\Local\Microsoft\Windows\Temporary%20Internet%20Files\Content.IE5\57FT93OZ\Importanza%20dell'%20investimento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bastian\AppData\Local\Microsoft\Windows\Temporary%20Internet%20Files\Content.IE5\57FT93OZ\AssistenzeConsultateSK15ottobre2013%20informazione%20maschi%20femmin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bastian\AppData\Local\Microsoft\Windows\Temporary%20Internet%20Files\Content.IE5\AFJSW05V\Grado%20di%20soddisfazione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/>
      <c:barChart>
        <c:barDir val="col"/>
        <c:grouping val="clustered"/>
        <c:ser>
          <c:idx val="0"/>
          <c:order val="0"/>
          <c:tx>
            <c:strRef>
              <c:f>'Question 1'!$B$2</c:f>
              <c:strCache>
                <c:ptCount val="1"/>
                <c:pt idx="0">
                  <c:v>Maschio</c:v>
                </c:pt>
              </c:strCache>
            </c:strRef>
          </c:tx>
          <c:dLbls>
            <c:dLbl>
              <c:idx val="1"/>
              <c:layout>
                <c:manualLayout>
                  <c:x val="0"/>
                  <c:y val="1.0075566750629717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Val val="1"/>
          </c:dLbls>
          <c:cat>
            <c:strRef>
              <c:f>'Question 1'!$A$3:$A$9</c:f>
              <c:strCache>
                <c:ptCount val="7"/>
                <c:pt idx="0">
                  <c:v>Formazione (scuola, università ecc.)</c:v>
                </c:pt>
                <c:pt idx="1">
                  <c:v>Co.co.pro</c:v>
                </c:pt>
                <c:pt idx="2">
                  <c:v>Assunto/a a tempo determinato</c:v>
                </c:pt>
                <c:pt idx="3">
                  <c:v>Assunto/a a tempo indeterminato</c:v>
                </c:pt>
                <c:pt idx="4">
                  <c:v>Lavoro indipendente</c:v>
                </c:pt>
                <c:pt idx="5">
                  <c:v>Franchisee</c:v>
                </c:pt>
                <c:pt idx="6">
                  <c:v>In ricerca di lavoro</c:v>
                </c:pt>
              </c:strCache>
            </c:strRef>
          </c:cat>
          <c:val>
            <c:numRef>
              <c:f>'Question 1'!$B$3:$B$9</c:f>
              <c:numCache>
                <c:formatCode>0.0%</c:formatCode>
                <c:ptCount val="7"/>
                <c:pt idx="0">
                  <c:v>1.2106537530266344E-2</c:v>
                </c:pt>
                <c:pt idx="1">
                  <c:v>1.4527845036319613E-2</c:v>
                </c:pt>
                <c:pt idx="2">
                  <c:v>5.0847457627118647E-2</c:v>
                </c:pt>
                <c:pt idx="3">
                  <c:v>0.2009685230024213</c:v>
                </c:pt>
                <c:pt idx="4">
                  <c:v>0.45278450363196127</c:v>
                </c:pt>
                <c:pt idx="5">
                  <c:v>3.8740920096852302E-2</c:v>
                </c:pt>
                <c:pt idx="6">
                  <c:v>0.23002421307506055</c:v>
                </c:pt>
              </c:numCache>
            </c:numRef>
          </c:val>
        </c:ser>
        <c:ser>
          <c:idx val="1"/>
          <c:order val="1"/>
          <c:tx>
            <c:strRef>
              <c:f>'Question 1'!$C$2</c:f>
              <c:strCache>
                <c:ptCount val="1"/>
                <c:pt idx="0">
                  <c:v>Femmina</c:v>
                </c:pt>
              </c:strCache>
            </c:strRef>
          </c:tx>
          <c:dLbls>
            <c:dLbl>
              <c:idx val="0"/>
              <c:layout>
                <c:manualLayout>
                  <c:x val="1.6317016317016323E-2"/>
                  <c:y val="-7.7972709551656924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1.8648018648018662E-2"/>
                  <c:y val="-8.3373331482179368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2.3310023310023308E-2"/>
                  <c:y val="0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1.1655011655011661E-2"/>
                  <c:y val="0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1.8648018648018568E-2"/>
                  <c:y val="-1.1695906432748536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Val val="1"/>
          </c:dLbls>
          <c:cat>
            <c:strRef>
              <c:f>'Question 1'!$A$3:$A$9</c:f>
              <c:strCache>
                <c:ptCount val="7"/>
                <c:pt idx="0">
                  <c:v>Formazione (scuola, università ecc.)</c:v>
                </c:pt>
                <c:pt idx="1">
                  <c:v>Co.co.pro</c:v>
                </c:pt>
                <c:pt idx="2">
                  <c:v>Assunto/a a tempo determinato</c:v>
                </c:pt>
                <c:pt idx="3">
                  <c:v>Assunto/a a tempo indeterminato</c:v>
                </c:pt>
                <c:pt idx="4">
                  <c:v>Lavoro indipendente</c:v>
                </c:pt>
                <c:pt idx="5">
                  <c:v>Franchisee</c:v>
                </c:pt>
                <c:pt idx="6">
                  <c:v>In ricerca di lavoro</c:v>
                </c:pt>
              </c:strCache>
            </c:strRef>
          </c:cat>
          <c:val>
            <c:numRef>
              <c:f>'Question 1'!$C$3:$C$9</c:f>
              <c:numCache>
                <c:formatCode>0.0%</c:formatCode>
                <c:ptCount val="7"/>
                <c:pt idx="0">
                  <c:v>1.8987341772151899E-2</c:v>
                </c:pt>
                <c:pt idx="1">
                  <c:v>1.2658227848101266E-2</c:v>
                </c:pt>
                <c:pt idx="2">
                  <c:v>4.4303797468354431E-2</c:v>
                </c:pt>
                <c:pt idx="3">
                  <c:v>0.22784810126582278</c:v>
                </c:pt>
                <c:pt idx="4">
                  <c:v>0.31645569620253167</c:v>
                </c:pt>
                <c:pt idx="5">
                  <c:v>2.5316455696202531E-2</c:v>
                </c:pt>
                <c:pt idx="6">
                  <c:v>0.35443037974683544</c:v>
                </c:pt>
              </c:numCache>
            </c:numRef>
          </c:val>
        </c:ser>
        <c:axId val="50704768"/>
        <c:axId val="50706688"/>
      </c:barChart>
      <c:catAx>
        <c:axId val="50704768"/>
        <c:scaling>
          <c:orientation val="minMax"/>
        </c:scaling>
        <c:axPos val="b"/>
        <c:numFmt formatCode="General" sourceLinked="1"/>
        <c:tickLblPos val="nextTo"/>
        <c:txPr>
          <a:bodyPr rot="-270000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0706688"/>
        <c:crosses val="autoZero"/>
        <c:auto val="1"/>
        <c:lblAlgn val="ctr"/>
        <c:lblOffset val="100"/>
      </c:catAx>
      <c:valAx>
        <c:axId val="50706688"/>
        <c:scaling>
          <c:orientation val="minMax"/>
        </c:scaling>
        <c:delete val="1"/>
        <c:axPos val="l"/>
        <c:numFmt formatCode="0.0%" sourceLinked="1"/>
        <c:tickLblPos val="none"/>
        <c:crossAx val="5070476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92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333333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/>
      <c:barChart>
        <c:barDir val="col"/>
        <c:grouping val="clustered"/>
        <c:ser>
          <c:idx val="0"/>
          <c:order val="0"/>
          <c:tx>
            <c:strRef>
              <c:f>'Question 1'!$B$2</c:f>
              <c:strCache>
                <c:ptCount val="1"/>
                <c:pt idx="0">
                  <c:v>Maschio</c:v>
                </c:pt>
              </c:strCache>
            </c:strRef>
          </c:tx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Val val="1"/>
          </c:dLbls>
          <c:cat>
            <c:strRef>
              <c:f>'Question 1'!$A$3:$A$4</c:f>
              <c:strCache>
                <c:ptCount val="2"/>
                <c:pt idx="0">
                  <c:v>1 settore</c:v>
                </c:pt>
                <c:pt idx="1">
                  <c:v>Almeno 2 settori</c:v>
                </c:pt>
              </c:strCache>
            </c:strRef>
          </c:cat>
          <c:val>
            <c:numRef>
              <c:f>'Question 1'!$B$3:$B$4</c:f>
              <c:numCache>
                <c:formatCode>0.0%</c:formatCode>
                <c:ptCount val="2"/>
                <c:pt idx="0">
                  <c:v>0.38095238095238093</c:v>
                </c:pt>
                <c:pt idx="1">
                  <c:v>0.61904761904761907</c:v>
                </c:pt>
              </c:numCache>
            </c:numRef>
          </c:val>
        </c:ser>
        <c:ser>
          <c:idx val="1"/>
          <c:order val="1"/>
          <c:tx>
            <c:strRef>
              <c:f>'Question 1'!$C$2</c:f>
              <c:strCache>
                <c:ptCount val="1"/>
                <c:pt idx="0">
                  <c:v>Femmina</c:v>
                </c:pt>
              </c:strCache>
            </c:strRef>
          </c:tx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Val val="1"/>
          </c:dLbls>
          <c:cat>
            <c:strRef>
              <c:f>'Question 1'!$A$3:$A$4</c:f>
              <c:strCache>
                <c:ptCount val="2"/>
                <c:pt idx="0">
                  <c:v>1 settore</c:v>
                </c:pt>
                <c:pt idx="1">
                  <c:v>Almeno 2 settori</c:v>
                </c:pt>
              </c:strCache>
            </c:strRef>
          </c:cat>
          <c:val>
            <c:numRef>
              <c:f>'Question 1'!$C$3:$C$4</c:f>
              <c:numCache>
                <c:formatCode>0.0%</c:formatCode>
                <c:ptCount val="2"/>
                <c:pt idx="0">
                  <c:v>0.14285714285714285</c:v>
                </c:pt>
                <c:pt idx="1">
                  <c:v>0.8571428571428571</c:v>
                </c:pt>
              </c:numCache>
            </c:numRef>
          </c:val>
        </c:ser>
        <c:axId val="51307264"/>
        <c:axId val="51308800"/>
      </c:barChart>
      <c:catAx>
        <c:axId val="5130726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1308800"/>
        <c:crosses val="autoZero"/>
        <c:auto val="1"/>
        <c:lblAlgn val="ctr"/>
        <c:lblOffset val="100"/>
      </c:catAx>
      <c:valAx>
        <c:axId val="51308800"/>
        <c:scaling>
          <c:orientation val="minMax"/>
        </c:scaling>
        <c:delete val="1"/>
        <c:axPos val="l"/>
        <c:numFmt formatCode="0.0%" sourceLinked="1"/>
        <c:tickLblPos val="none"/>
        <c:crossAx val="5130726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92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333333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/>
      <c:barChart>
        <c:barDir val="col"/>
        <c:grouping val="clustered"/>
        <c:ser>
          <c:idx val="0"/>
          <c:order val="0"/>
          <c:tx>
            <c:strRef>
              <c:f>'Question 1'!$B$2</c:f>
              <c:strCache>
                <c:ptCount val="1"/>
                <c:pt idx="0">
                  <c:v>Maschio</c:v>
                </c:pt>
              </c:strCache>
            </c:strRef>
          </c:tx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Val val="1"/>
          </c:dLbls>
          <c:cat>
            <c:strRef>
              <c:f>'Question 1'!$A$3:$A$4</c:f>
              <c:strCache>
                <c:ptCount val="2"/>
                <c:pt idx="0">
                  <c:v>Livello di investimento richiesto a me</c:v>
                </c:pt>
                <c:pt idx="1">
                  <c:v>Modalità Contrattuali</c:v>
                </c:pt>
              </c:strCache>
            </c:strRef>
          </c:cat>
          <c:val>
            <c:numRef>
              <c:f>'Question 1'!$B$3:$B$4</c:f>
              <c:numCache>
                <c:formatCode>0.0%</c:formatCode>
                <c:ptCount val="2"/>
                <c:pt idx="0">
                  <c:v>0.31578947368421051</c:v>
                </c:pt>
                <c:pt idx="1">
                  <c:v>0.3888888888888889</c:v>
                </c:pt>
              </c:numCache>
            </c:numRef>
          </c:val>
        </c:ser>
        <c:ser>
          <c:idx val="1"/>
          <c:order val="1"/>
          <c:tx>
            <c:strRef>
              <c:f>'Question 1'!$C$2</c:f>
              <c:strCache>
                <c:ptCount val="1"/>
                <c:pt idx="0">
                  <c:v>Femmina</c:v>
                </c:pt>
              </c:strCache>
            </c:strRef>
          </c:tx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Val val="1"/>
          </c:dLbls>
          <c:cat>
            <c:strRef>
              <c:f>'Question 1'!$A$3:$A$4</c:f>
              <c:strCache>
                <c:ptCount val="2"/>
                <c:pt idx="0">
                  <c:v>Livello di investimento richiesto a me</c:v>
                </c:pt>
                <c:pt idx="1">
                  <c:v>Modalità Contrattuali</c:v>
                </c:pt>
              </c:strCache>
            </c:strRef>
          </c:cat>
          <c:val>
            <c:numRef>
              <c:f>'Question 1'!$C$3:$C$4</c:f>
              <c:numCache>
                <c:formatCode>0.0%</c:formatCode>
                <c:ptCount val="2"/>
                <c:pt idx="0">
                  <c:v>0.66666666666666663</c:v>
                </c:pt>
                <c:pt idx="1">
                  <c:v>0.5</c:v>
                </c:pt>
              </c:numCache>
            </c:numRef>
          </c:val>
        </c:ser>
        <c:axId val="51271936"/>
        <c:axId val="52901376"/>
      </c:barChart>
      <c:catAx>
        <c:axId val="51271936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2901376"/>
        <c:crosses val="autoZero"/>
        <c:auto val="1"/>
        <c:lblAlgn val="ctr"/>
        <c:lblOffset val="100"/>
      </c:catAx>
      <c:valAx>
        <c:axId val="52901376"/>
        <c:scaling>
          <c:orientation val="minMax"/>
        </c:scaling>
        <c:delete val="1"/>
        <c:axPos val="l"/>
        <c:numFmt formatCode="0.0%" sourceLinked="1"/>
        <c:tickLblPos val="none"/>
        <c:crossAx val="5127193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92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333333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/>
      <c:barChart>
        <c:barDir val="bar"/>
        <c:grouping val="clustered"/>
        <c:ser>
          <c:idx val="0"/>
          <c:order val="0"/>
          <c:tx>
            <c:strRef>
              <c:f>'Question 1'!$B$2</c:f>
              <c:strCache>
                <c:ptCount val="1"/>
                <c:pt idx="0">
                  <c:v>Maschio</c:v>
                </c:pt>
              </c:strCache>
            </c:strRef>
          </c:tx>
          <c:dLbls>
            <c:showVal val="1"/>
          </c:dLbls>
          <c:cat>
            <c:strRef>
              <c:f>'Question 1'!$A$3:$A$9</c:f>
              <c:strCache>
                <c:ptCount val="7"/>
                <c:pt idx="0">
                  <c:v>Avvocato</c:v>
                </c:pt>
                <c:pt idx="1">
                  <c:v>Società specializzata nella consulenza per franchisee</c:v>
                </c:pt>
                <c:pt idx="2">
                  <c:v>Associazioni</c:v>
                </c:pt>
                <c:pt idx="3">
                  <c:v>Un'associazione di categoria</c:v>
                </c:pt>
                <c:pt idx="4">
                  <c:v>Camera di commercio</c:v>
                </c:pt>
                <c:pt idx="5">
                  <c:v>Commercialista</c:v>
                </c:pt>
                <c:pt idx="6">
                  <c:v>Banche per finanziare l'investimento</c:v>
                </c:pt>
              </c:strCache>
            </c:strRef>
          </c:cat>
          <c:val>
            <c:numRef>
              <c:f>'Question 1'!$B$3:$B$9</c:f>
              <c:numCache>
                <c:formatCode>0.0%</c:formatCode>
                <c:ptCount val="7"/>
                <c:pt idx="0">
                  <c:v>0.19047619047619047</c:v>
                </c:pt>
                <c:pt idx="1">
                  <c:v>4.7619047619047616E-2</c:v>
                </c:pt>
                <c:pt idx="2">
                  <c:v>0</c:v>
                </c:pt>
                <c:pt idx="3">
                  <c:v>0.23809523809523808</c:v>
                </c:pt>
                <c:pt idx="4">
                  <c:v>0.19047619047619047</c:v>
                </c:pt>
                <c:pt idx="5">
                  <c:v>0.61904761904761907</c:v>
                </c:pt>
                <c:pt idx="6">
                  <c:v>0.38095238095238093</c:v>
                </c:pt>
              </c:numCache>
            </c:numRef>
          </c:val>
        </c:ser>
        <c:ser>
          <c:idx val="1"/>
          <c:order val="1"/>
          <c:tx>
            <c:strRef>
              <c:f>'Question 1'!$C$2</c:f>
              <c:strCache>
                <c:ptCount val="1"/>
                <c:pt idx="0">
                  <c:v>Femmina</c:v>
                </c:pt>
              </c:strCache>
            </c:strRef>
          </c:tx>
          <c:dLbls>
            <c:showVal val="1"/>
          </c:dLbls>
          <c:cat>
            <c:strRef>
              <c:f>'Question 1'!$A$3:$A$9</c:f>
              <c:strCache>
                <c:ptCount val="7"/>
                <c:pt idx="0">
                  <c:v>Avvocato</c:v>
                </c:pt>
                <c:pt idx="1">
                  <c:v>Società specializzata nella consulenza per franchisee</c:v>
                </c:pt>
                <c:pt idx="2">
                  <c:v>Associazioni</c:v>
                </c:pt>
                <c:pt idx="3">
                  <c:v>Un'associazione di categoria</c:v>
                </c:pt>
                <c:pt idx="4">
                  <c:v>Camera di commercio</c:v>
                </c:pt>
                <c:pt idx="5">
                  <c:v>Commercialista</c:v>
                </c:pt>
                <c:pt idx="6">
                  <c:v>Banche per finanziare l'investimento</c:v>
                </c:pt>
              </c:strCache>
            </c:strRef>
          </c:cat>
          <c:val>
            <c:numRef>
              <c:f>'Question 1'!$C$3:$C$9</c:f>
              <c:numCache>
                <c:formatCode>0.0%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0.32357142857142901</c:v>
                </c:pt>
                <c:pt idx="5">
                  <c:v>0.42857142857142855</c:v>
                </c:pt>
                <c:pt idx="6">
                  <c:v>0.7142857142857143</c:v>
                </c:pt>
              </c:numCache>
            </c:numRef>
          </c:val>
        </c:ser>
        <c:axId val="71367680"/>
        <c:axId val="71436160"/>
      </c:barChart>
      <c:catAx>
        <c:axId val="71367680"/>
        <c:scaling>
          <c:orientation val="minMax"/>
        </c:scaling>
        <c:axPos val="l"/>
        <c:tickLblPos val="nextTo"/>
        <c:crossAx val="71436160"/>
        <c:crosses val="autoZero"/>
        <c:auto val="1"/>
        <c:lblAlgn val="ctr"/>
        <c:lblOffset val="100"/>
      </c:catAx>
      <c:valAx>
        <c:axId val="71436160"/>
        <c:scaling>
          <c:orientation val="minMax"/>
        </c:scaling>
        <c:delete val="1"/>
        <c:axPos val="b"/>
        <c:numFmt formatCode="0.0%" sourceLinked="1"/>
        <c:tickLblPos val="none"/>
        <c:crossAx val="71367680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/>
      <c:barChart>
        <c:barDir val="col"/>
        <c:grouping val="clustered"/>
        <c:ser>
          <c:idx val="0"/>
          <c:order val="0"/>
          <c:tx>
            <c:strRef>
              <c:f>'Question 1'!$B$2</c:f>
              <c:strCache>
                <c:ptCount val="1"/>
                <c:pt idx="0">
                  <c:v>Maschio</c:v>
                </c:pt>
              </c:strCache>
            </c:strRef>
          </c:tx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Val val="1"/>
          </c:dLbls>
          <c:cat>
            <c:strRef>
              <c:f>'Question 1'!$A$3:$A$6</c:f>
              <c:strCache>
                <c:ptCount val="4"/>
                <c:pt idx="0">
                  <c:v>Molto Soddisfatto</c:v>
                </c:pt>
                <c:pt idx="1">
                  <c:v>Piuttosto Soddisfatto</c:v>
                </c:pt>
                <c:pt idx="2">
                  <c:v>Piuttosto Insoddisfatto</c:v>
                </c:pt>
                <c:pt idx="3">
                  <c:v>Insoddisfatto</c:v>
                </c:pt>
              </c:strCache>
            </c:strRef>
          </c:cat>
          <c:val>
            <c:numRef>
              <c:f>'Question 1'!$B$3:$B$6</c:f>
              <c:numCache>
                <c:formatCode>0.0%</c:formatCode>
                <c:ptCount val="4"/>
                <c:pt idx="0">
                  <c:v>0.3125</c:v>
                </c:pt>
                <c:pt idx="1">
                  <c:v>0.3125</c:v>
                </c:pt>
                <c:pt idx="2">
                  <c:v>0.125</c:v>
                </c:pt>
                <c:pt idx="3">
                  <c:v>0.25</c:v>
                </c:pt>
              </c:numCache>
            </c:numRef>
          </c:val>
        </c:ser>
        <c:ser>
          <c:idx val="1"/>
          <c:order val="1"/>
          <c:tx>
            <c:strRef>
              <c:f>'Question 1'!$C$2</c:f>
              <c:strCache>
                <c:ptCount val="1"/>
                <c:pt idx="0">
                  <c:v>Femmina</c:v>
                </c:pt>
              </c:strCache>
            </c:strRef>
          </c:tx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Val val="1"/>
          </c:dLbls>
          <c:cat>
            <c:strRef>
              <c:f>'Question 1'!$A$3:$A$6</c:f>
              <c:strCache>
                <c:ptCount val="4"/>
                <c:pt idx="0">
                  <c:v>Molto Soddisfatto</c:v>
                </c:pt>
                <c:pt idx="1">
                  <c:v>Piuttosto Soddisfatto</c:v>
                </c:pt>
                <c:pt idx="2">
                  <c:v>Piuttosto Insoddisfatto</c:v>
                </c:pt>
                <c:pt idx="3">
                  <c:v>Insoddisfatto</c:v>
                </c:pt>
              </c:strCache>
            </c:strRef>
          </c:cat>
          <c:val>
            <c:numRef>
              <c:f>'Question 1'!$C$3:$C$6</c:f>
              <c:numCache>
                <c:formatCode>0.0%</c:formatCode>
                <c:ptCount val="4"/>
                <c:pt idx="0">
                  <c:v>0.6</c:v>
                </c:pt>
                <c:pt idx="1">
                  <c:v>0.4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axId val="71903872"/>
        <c:axId val="89384448"/>
      </c:barChart>
      <c:catAx>
        <c:axId val="7190387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89384448"/>
        <c:crosses val="autoZero"/>
        <c:auto val="1"/>
        <c:lblAlgn val="ctr"/>
        <c:lblOffset val="100"/>
      </c:catAx>
      <c:valAx>
        <c:axId val="89384448"/>
        <c:scaling>
          <c:orientation val="minMax"/>
        </c:scaling>
        <c:delete val="1"/>
        <c:axPos val="l"/>
        <c:numFmt formatCode="0.0%" sourceLinked="1"/>
        <c:tickLblPos val="none"/>
        <c:crossAx val="7190387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92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333333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0D039-C598-430F-B8B6-BA315A602DF7}" type="datetimeFigureOut">
              <a:rPr lang="en-GB" smtClean="0"/>
              <a:t>18/10/2013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F489F-41F2-41CA-A41E-F13C10858D44}" type="slidenum">
              <a:rPr lang="en-GB" smtClean="0"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0D039-C598-430F-B8B6-BA315A602DF7}" type="datetimeFigureOut">
              <a:rPr lang="en-GB" smtClean="0"/>
              <a:t>18/10/2013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F489F-41F2-41CA-A41E-F13C10858D44}" type="slidenum">
              <a:rPr lang="en-GB" smtClean="0"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0D039-C598-430F-B8B6-BA315A602DF7}" type="datetimeFigureOut">
              <a:rPr lang="en-GB" smtClean="0"/>
              <a:t>18/10/2013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F489F-41F2-41CA-A41E-F13C10858D44}" type="slidenum">
              <a:rPr lang="en-GB" smtClean="0"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0D039-C598-430F-B8B6-BA315A602DF7}" type="datetimeFigureOut">
              <a:rPr lang="en-GB" smtClean="0"/>
              <a:t>18/10/2013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F489F-41F2-41CA-A41E-F13C10858D44}" type="slidenum">
              <a:rPr lang="en-GB" smtClean="0"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0D039-C598-430F-B8B6-BA315A602DF7}" type="datetimeFigureOut">
              <a:rPr lang="en-GB" smtClean="0"/>
              <a:t>18/10/2013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F489F-41F2-41CA-A41E-F13C10858D44}" type="slidenum">
              <a:rPr lang="en-GB" smtClean="0"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0D039-C598-430F-B8B6-BA315A602DF7}" type="datetimeFigureOut">
              <a:rPr lang="en-GB" smtClean="0"/>
              <a:t>18/10/2013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F489F-41F2-41CA-A41E-F13C10858D44}" type="slidenum">
              <a:rPr lang="en-GB" smtClean="0"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0D039-C598-430F-B8B6-BA315A602DF7}" type="datetimeFigureOut">
              <a:rPr lang="en-GB" smtClean="0"/>
              <a:t>18/10/2013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F489F-41F2-41CA-A41E-F13C10858D44}" type="slidenum">
              <a:rPr lang="en-GB" smtClean="0"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0D039-C598-430F-B8B6-BA315A602DF7}" type="datetimeFigureOut">
              <a:rPr lang="en-GB" smtClean="0"/>
              <a:t>18/10/2013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F489F-41F2-41CA-A41E-F13C10858D44}" type="slidenum">
              <a:rPr lang="en-GB" smtClean="0"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0D039-C598-430F-B8B6-BA315A602DF7}" type="datetimeFigureOut">
              <a:rPr lang="en-GB" smtClean="0"/>
              <a:t>18/10/2013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F489F-41F2-41CA-A41E-F13C10858D44}" type="slidenum">
              <a:rPr lang="en-GB" smtClean="0"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0D039-C598-430F-B8B6-BA315A602DF7}" type="datetimeFigureOut">
              <a:rPr lang="en-GB" smtClean="0"/>
              <a:t>18/10/2013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F489F-41F2-41CA-A41E-F13C10858D44}" type="slidenum">
              <a:rPr lang="en-GB" smtClean="0"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0D039-C598-430F-B8B6-BA315A602DF7}" type="datetimeFigureOut">
              <a:rPr lang="en-GB" smtClean="0"/>
              <a:t>18/10/2013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F489F-41F2-41CA-A41E-F13C10858D44}" type="slidenum">
              <a:rPr lang="en-GB" smtClean="0"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0D039-C598-430F-B8B6-BA315A602DF7}" type="datetimeFigureOut">
              <a:rPr lang="en-GB" smtClean="0"/>
              <a:t>18/10/2013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F489F-41F2-41CA-A41E-F13C10858D44}" type="slidenum">
              <a:rPr lang="en-GB" smtClean="0"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/>
        </p:nvGraphicFramePr>
        <p:xfrm>
          <a:off x="1259632" y="1772816"/>
          <a:ext cx="6036518" cy="3546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Attività</a:t>
            </a:r>
            <a:r>
              <a:rPr lang="en-GB" dirty="0" smtClean="0"/>
              <a:t> prima </a:t>
            </a:r>
            <a:r>
              <a:rPr lang="en-GB" dirty="0" err="1" smtClean="0"/>
              <a:t>di</a:t>
            </a:r>
            <a:r>
              <a:rPr lang="en-GB" dirty="0"/>
              <a:t> </a:t>
            </a:r>
            <a:r>
              <a:rPr lang="en-GB" dirty="0" err="1" smtClean="0"/>
              <a:t>iniziare</a:t>
            </a:r>
            <a:r>
              <a:rPr lang="en-GB" dirty="0" smtClean="0"/>
              <a:t> </a:t>
            </a:r>
            <a:r>
              <a:rPr lang="en-GB" dirty="0" err="1" smtClean="0"/>
              <a:t>l´attività</a:t>
            </a:r>
            <a:r>
              <a:rPr lang="en-GB" dirty="0" smtClean="0"/>
              <a:t> in Franchising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/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Numeri</a:t>
            </a:r>
            <a:r>
              <a:rPr lang="en-GB" dirty="0" smtClean="0"/>
              <a:t> </a:t>
            </a:r>
            <a:r>
              <a:rPr lang="en-GB" dirty="0" err="1" smtClean="0"/>
              <a:t>settori</a:t>
            </a:r>
            <a:r>
              <a:rPr lang="en-GB" dirty="0" smtClean="0"/>
              <a:t> </a:t>
            </a:r>
            <a:r>
              <a:rPr lang="en-GB" dirty="0" err="1" smtClean="0"/>
              <a:t>valutati</a:t>
            </a:r>
            <a:r>
              <a:rPr lang="en-GB" dirty="0" smtClean="0"/>
              <a:t> prima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negoziare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/>
        </p:nvGraphicFramePr>
        <p:xfrm>
          <a:off x="2286000" y="2138362"/>
          <a:ext cx="4572000" cy="258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Criteri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scelta</a:t>
            </a:r>
            <a:r>
              <a:rPr lang="en-GB" dirty="0" smtClean="0"/>
              <a:t> </a:t>
            </a:r>
            <a:r>
              <a:rPr lang="en-GB" dirty="0" err="1" smtClean="0"/>
              <a:t>ritenuti</a:t>
            </a:r>
            <a:r>
              <a:rPr lang="en-GB" dirty="0" smtClean="0"/>
              <a:t> </a:t>
            </a:r>
            <a:r>
              <a:rPr lang="en-GB" dirty="0" err="1" smtClean="0"/>
              <a:t>fondamentali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/>
          <p:nvPr/>
        </p:nvGraphicFramePr>
        <p:xfrm>
          <a:off x="2123728" y="278092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olo 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Consultazioni effettuate</a:t>
            </a:r>
            <a:endParaRPr kumimoji="0" lang="en-GB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/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Grado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soddisfazione</a:t>
            </a:r>
            <a:r>
              <a:rPr lang="en-GB" dirty="0" smtClean="0"/>
              <a:t> con </a:t>
            </a:r>
            <a:r>
              <a:rPr lang="en-GB" dirty="0" err="1" smtClean="0"/>
              <a:t>scelta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essersi</a:t>
            </a:r>
            <a:r>
              <a:rPr lang="en-GB" dirty="0" smtClean="0"/>
              <a:t> </a:t>
            </a:r>
            <a:r>
              <a:rPr lang="en-GB" dirty="0" err="1" smtClean="0"/>
              <a:t>associato</a:t>
            </a:r>
            <a:r>
              <a:rPr lang="en-GB" dirty="0" smtClean="0"/>
              <a:t> ad un Franchising 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43</Words>
  <Application>Microsoft Office PowerPoint</Application>
  <PresentationFormat>Presentazione su schermo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Attività prima di iniziare l´attività in Franchising</vt:lpstr>
      <vt:lpstr>Numeri settori valutati prima di negoziare</vt:lpstr>
      <vt:lpstr>Criteri di scelta ritenuti fondamentali</vt:lpstr>
      <vt:lpstr>Diapositiva 4</vt:lpstr>
      <vt:lpstr>Grado di soddisfazione con scelta di essersi associato ad un Franchising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Attività prima di iniziare l´attività in Franchising</dc:title>
  <dc:creator>Sebastian Kuester</dc:creator>
  <cp:lastModifiedBy>Sebastian Kuester</cp:lastModifiedBy>
  <cp:revision>1</cp:revision>
  <dcterms:created xsi:type="dcterms:W3CDTF">2013-10-18T13:40:26Z</dcterms:created>
  <dcterms:modified xsi:type="dcterms:W3CDTF">2013-10-18T13:49:55Z</dcterms:modified>
</cp:coreProperties>
</file>