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79951" autoAdjust="0"/>
  </p:normalViewPr>
  <p:slideViewPr>
    <p:cSldViewPr snapToGrid="0">
      <p:cViewPr varScale="1">
        <p:scale>
          <a:sx n="84" d="100"/>
          <a:sy n="84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EC16-34E9-47EC-91C7-94428E10AF57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8F098-9945-4421-9D9D-BD0D1BDCB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41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3588" indent="-292100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1100" indent="-233363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4175" indent="-233363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8838" indent="-233363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60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32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04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76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AA6EA6-51D2-499B-A6F6-514D4B46E1C3}" type="slidenum">
              <a:rPr lang="it-IT" altLang="it-IT" sz="1500" u="none" smtClean="0">
                <a:solidFill>
                  <a:srgbClr val="000000"/>
                </a:solidFill>
              </a:rPr>
              <a:pPr/>
              <a:t>1</a:t>
            </a:fld>
            <a:endParaRPr lang="it-IT" altLang="it-IT" sz="1500" u="none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26822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3588" indent="-292100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1100" indent="-233363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4175" indent="-233363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8838" indent="-233363" defTabSz="985838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60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32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04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7638" indent="-233363" defTabSz="9858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BCE707-C775-4CA2-8D15-51222B1797F0}" type="slidenum">
              <a:rPr lang="it-IT" altLang="it-IT" sz="1500" u="none" smtClean="0"/>
              <a:pPr/>
              <a:t>2</a:t>
            </a:fld>
            <a:endParaRPr lang="it-IT" altLang="it-IT" sz="1500" u="none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9116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smtClean="0">
              <a:solidFill>
                <a:srgbClr val="284E36"/>
              </a:solidFill>
            </a:endParaRPr>
          </a:p>
        </p:txBody>
      </p:sp>
      <p:pic>
        <p:nvPicPr>
          <p:cNvPr id="5" name="Picture 32" descr="081030_Copertina Grupp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2743201" y="5867400"/>
            <a:ext cx="672041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it-IT" sz="1000" u="none" smtClean="0">
              <a:solidFill>
                <a:srgbClr val="FFFFFF"/>
              </a:solidFill>
            </a:endParaRP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ctrTitle"/>
          </p:nvPr>
        </p:nvSpPr>
        <p:spPr bwMode="auto">
          <a:xfrm>
            <a:off x="2743200" y="222250"/>
            <a:ext cx="920326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lvl="0"/>
            <a:r>
              <a:rPr lang="it-IT" noProof="0" smtClean="0"/>
              <a:t>Fare clic per modificare stile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365250"/>
            <a:ext cx="9203267" cy="1911350"/>
          </a:xfrm>
        </p:spPr>
        <p:txBody>
          <a:bodyPr/>
          <a:lstStyle>
            <a:lvl1pPr marL="0" indent="0">
              <a:defRPr sz="22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2715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254741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06417" y="365125"/>
            <a:ext cx="2921000" cy="54816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39185" y="365125"/>
            <a:ext cx="8564033" cy="54816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14575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39185" y="365125"/>
            <a:ext cx="11688233" cy="54816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286105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237096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10838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9185" y="620713"/>
            <a:ext cx="5742516" cy="5226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4900" y="620713"/>
            <a:ext cx="5742517" cy="5226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7433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379967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382159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29731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18724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</p:spTree>
    <p:extLst>
      <p:ext uri="{BB962C8B-B14F-4D97-AF65-F5344CB8AC3E}">
        <p14:creationId xmlns:p14="http://schemas.microsoft.com/office/powerpoint/2010/main" val="387076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smtClean="0">
              <a:solidFill>
                <a:srgbClr val="284E3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620713"/>
            <a:ext cx="1168823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1028" name="Picture 38" descr="081030_piedin_grupp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4" y="6094414"/>
            <a:ext cx="1168823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94467" y="6103938"/>
            <a:ext cx="567266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u="none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Gruppo Credem</a:t>
            </a:r>
          </a:p>
        </p:txBody>
      </p:sp>
      <p:pic>
        <p:nvPicPr>
          <p:cNvPr id="1030" name="Picture 22" descr="fregio_150dpi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34" y="6143626"/>
            <a:ext cx="4656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37"/>
          <p:cNvSpPr>
            <a:spLocks noChangeShapeType="1"/>
          </p:cNvSpPr>
          <p:nvPr userDrawn="1"/>
        </p:nvSpPr>
        <p:spPr bwMode="auto">
          <a:xfrm>
            <a:off x="239184" y="692150"/>
            <a:ext cx="11692467" cy="0"/>
          </a:xfrm>
          <a:prstGeom prst="line">
            <a:avLst/>
          </a:prstGeom>
          <a:noFill/>
          <a:ln w="19050">
            <a:solidFill>
              <a:srgbClr val="284E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1032" name="Rectangle 43"/>
          <p:cNvSpPr>
            <a:spLocks noChangeArrowheads="1"/>
          </p:cNvSpPr>
          <p:nvPr userDrawn="1"/>
        </p:nvSpPr>
        <p:spPr bwMode="auto">
          <a:xfrm>
            <a:off x="11059584" y="6165851"/>
            <a:ext cx="508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642FAA-E0E9-4303-9672-39E1F5C9A5D7}" type="slidenum">
              <a:rPr lang="it-IT" sz="1000" u="none" smtClean="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sz="1000" u="non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284E3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84E3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defRPr sz="1600" kern="1200">
          <a:solidFill>
            <a:srgbClr val="284E36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 b="1" kern="1200">
          <a:solidFill>
            <a:srgbClr val="284E36"/>
          </a:solidFill>
          <a:latin typeface="+mn-lt"/>
          <a:ea typeface="+mn-ea"/>
          <a:cs typeface="+mn-cs"/>
        </a:defRPr>
      </a:lvl2pPr>
      <a:lvl3pPr marL="957263" indent="-1905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 b="1" kern="1200">
          <a:solidFill>
            <a:srgbClr val="284E36"/>
          </a:solidFill>
          <a:latin typeface="+mn-lt"/>
          <a:ea typeface="+mn-ea"/>
          <a:cs typeface="+mn-cs"/>
        </a:defRPr>
      </a:lvl3pPr>
      <a:lvl4pPr marL="1338263" indent="-1905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 kern="1200">
          <a:solidFill>
            <a:srgbClr val="284E36"/>
          </a:solidFill>
          <a:latin typeface="+mn-lt"/>
          <a:ea typeface="+mn-ea"/>
          <a:cs typeface="+mn-cs"/>
        </a:defRPr>
      </a:lvl4pPr>
      <a:lvl5pPr marL="1719263" indent="-1905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 kern="1200">
          <a:solidFill>
            <a:srgbClr val="284E3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/>
          <p:cNvSpPr>
            <a:spLocks noChangeShapeType="1"/>
          </p:cNvSpPr>
          <p:nvPr/>
        </p:nvSpPr>
        <p:spPr bwMode="auto">
          <a:xfrm>
            <a:off x="4498975" y="5949950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4498975" y="5278439"/>
            <a:ext cx="0" cy="6635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10594975" y="5500689"/>
            <a:ext cx="0" cy="6635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4498975" y="5368926"/>
            <a:ext cx="0" cy="581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9024938" y="6092825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0493375" y="6092825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2063750" y="1096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u="none">
              <a:solidFill>
                <a:srgbClr val="284E36"/>
              </a:solidFill>
            </a:endParaRPr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2063751" y="114300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284E36"/>
              </a:solidFill>
            </a:endParaRPr>
          </a:p>
        </p:txBody>
      </p:sp>
      <p:pic>
        <p:nvPicPr>
          <p:cNvPr id="5130" name="Picture 33" descr="nuovo logo cre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20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Line 41"/>
          <p:cNvSpPr>
            <a:spLocks noChangeShapeType="1"/>
          </p:cNvSpPr>
          <p:nvPr/>
        </p:nvSpPr>
        <p:spPr bwMode="auto">
          <a:xfrm>
            <a:off x="4465638" y="5734050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32" name="Line 42"/>
          <p:cNvSpPr>
            <a:spLocks noChangeShapeType="1"/>
          </p:cNvSpPr>
          <p:nvPr/>
        </p:nvSpPr>
        <p:spPr bwMode="auto">
          <a:xfrm>
            <a:off x="4465638" y="5062539"/>
            <a:ext cx="0" cy="6635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33" name="Line 43"/>
          <p:cNvSpPr>
            <a:spLocks noChangeShapeType="1"/>
          </p:cNvSpPr>
          <p:nvPr/>
        </p:nvSpPr>
        <p:spPr bwMode="auto">
          <a:xfrm>
            <a:off x="4465638" y="5153026"/>
            <a:ext cx="0" cy="581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>
              <a:solidFill>
                <a:srgbClr val="284E36"/>
              </a:solidFill>
            </a:endParaRPr>
          </a:p>
        </p:txBody>
      </p:sp>
      <p:sp>
        <p:nvSpPr>
          <p:cNvPr id="5134" name="Rectangle 143"/>
          <p:cNvSpPr>
            <a:spLocks noChangeArrowheads="1"/>
          </p:cNvSpPr>
          <p:nvPr/>
        </p:nvSpPr>
        <p:spPr bwMode="auto">
          <a:xfrm>
            <a:off x="2279651" y="185738"/>
            <a:ext cx="56118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u="none">
                <a:solidFill>
                  <a:srgbClr val="284E36"/>
                </a:solidFill>
              </a:rPr>
              <a:t>Il Gruppo Credem</a:t>
            </a:r>
          </a:p>
        </p:txBody>
      </p:sp>
      <p:pic>
        <p:nvPicPr>
          <p:cNvPr id="5135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484314"/>
            <a:ext cx="23495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CasellaDiTesto 1"/>
          <p:cNvSpPr txBox="1">
            <a:spLocks noChangeArrowheads="1"/>
          </p:cNvSpPr>
          <p:nvPr/>
        </p:nvSpPr>
        <p:spPr bwMode="auto">
          <a:xfrm>
            <a:off x="2279651" y="2997201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u="none">
                <a:solidFill>
                  <a:srgbClr val="284E36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Fondato nel 1910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05099"/>
              </p:ext>
            </p:extLst>
          </p:nvPr>
        </p:nvGraphicFramePr>
        <p:xfrm>
          <a:off x="5684838" y="1338263"/>
          <a:ext cx="4775200" cy="433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810"/>
                <a:gridCol w="3618390"/>
              </a:tblGrid>
              <a:tr h="426916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634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Filiali, centri imprese e negozi finanziari</a:t>
                      </a:r>
                    </a:p>
                    <a:p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916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5.763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Dipendenti</a:t>
                      </a:r>
                    </a:p>
                    <a:p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916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785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Promotori finanziari</a:t>
                      </a:r>
                    </a:p>
                    <a:p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275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Subagenti finanziari (specializzati in mutui,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finanziamenti e prodotti assicurativi)</a:t>
                      </a:r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916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119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Agenti finanziari specializzati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 prestiti con cessione del quinto</a:t>
                      </a:r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916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0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20,2 </a:t>
                      </a:r>
                      <a:r>
                        <a:rPr lang="it-IT" sz="1100" b="1" baseline="0" dirty="0" err="1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mld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Raccolta gestita</a:t>
                      </a:r>
                    </a:p>
                    <a:p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916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0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20,4 </a:t>
                      </a:r>
                      <a:r>
                        <a:rPr lang="it-IT" sz="1100" b="1" baseline="0" dirty="0" err="1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mld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Raccolta diretta complessiva</a:t>
                      </a:r>
                    </a:p>
                    <a:p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20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 </a:t>
                      </a:r>
                      <a:r>
                        <a:rPr lang="it-IT" sz="1100" b="1" dirty="0" err="1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mld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Raccolta assicurativa</a:t>
                      </a:r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20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21,5 </a:t>
                      </a:r>
                      <a:r>
                        <a:rPr lang="it-IT" sz="1100" b="1" dirty="0" err="1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mld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Prestiti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complessivi</a:t>
                      </a:r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916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0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 </a:t>
                      </a:r>
                      <a:r>
                        <a:rPr lang="it-IT" sz="1100" b="1" baseline="0" dirty="0" err="1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mld</a:t>
                      </a:r>
                      <a:endParaRPr lang="it-IT" sz="11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100000">
                          <a:srgbClr val="FFFF00"/>
                        </a:gs>
                        <a:gs pos="88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Capitalizzazione di borsa </a:t>
                      </a:r>
                      <a:r>
                        <a:rPr lang="it-IT" sz="7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(al </a:t>
                      </a:r>
                      <a:r>
                        <a:rPr lang="it-IT" sz="7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29/04/2015)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it-IT" sz="11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it-IT" sz="11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Segnaposto contenuto 12"/>
          <p:cNvGraphicFramePr>
            <a:graphicFrameLocks noGrp="1"/>
          </p:cNvGraphicFramePr>
          <p:nvPr>
            <p:ph/>
          </p:nvPr>
        </p:nvGraphicFramePr>
        <p:xfrm>
          <a:off x="1992314" y="3878264"/>
          <a:ext cx="3240087" cy="16430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5415"/>
                <a:gridCol w="1584672"/>
              </a:tblGrid>
              <a:tr h="432071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TOP</a:t>
                      </a:r>
                      <a:r>
                        <a:rPr lang="it-IT" sz="1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MANAGEMENT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FF00"/>
                        </a:gs>
                        <a:gs pos="90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748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FF00"/>
                          </a:solidFill>
                        </a:rPr>
                        <a:t>Presidente</a:t>
                      </a:r>
                      <a:endParaRPr lang="it-IT" sz="10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FF00"/>
                        </a:gs>
                        <a:gs pos="90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Giorgio Ferrari</a:t>
                      </a:r>
                      <a:endParaRPr lang="it-IT" sz="10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748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FF00"/>
                          </a:solidFill>
                        </a:rPr>
                        <a:t>Direttore</a:t>
                      </a:r>
                      <a:r>
                        <a:rPr lang="it-IT" sz="1000" b="1" baseline="0" dirty="0" smtClean="0">
                          <a:solidFill>
                            <a:srgbClr val="FFFF00"/>
                          </a:solidFill>
                        </a:rPr>
                        <a:t> generale</a:t>
                      </a:r>
                      <a:endParaRPr lang="it-IT" sz="10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FF00"/>
                        </a:gs>
                        <a:gs pos="90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Adolfo </a:t>
                      </a:r>
                      <a:r>
                        <a:rPr lang="it-IT" sz="1000" b="1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Bizzocchi</a:t>
                      </a:r>
                      <a:endParaRPr lang="it-IT" sz="10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748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FF00"/>
                          </a:solidFill>
                        </a:rPr>
                        <a:t>Vice direttore generale</a:t>
                      </a:r>
                      <a:endParaRPr lang="it-IT" sz="10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FF00"/>
                        </a:gs>
                        <a:gs pos="90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Angelo Campani</a:t>
                      </a:r>
                      <a:endParaRPr lang="it-IT" sz="10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748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rgbClr val="FFFF00"/>
                          </a:solidFill>
                        </a:rPr>
                        <a:t>Vice</a:t>
                      </a:r>
                      <a:r>
                        <a:rPr lang="it-IT" sz="1000" b="1" baseline="0" dirty="0" smtClean="0">
                          <a:solidFill>
                            <a:srgbClr val="FFFF00"/>
                          </a:solidFill>
                        </a:rPr>
                        <a:t> direttore generale</a:t>
                      </a:r>
                      <a:endParaRPr lang="it-IT" sz="10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FF00"/>
                        </a:gs>
                        <a:gs pos="90000">
                          <a:srgbClr val="376D49"/>
                        </a:gs>
                      </a:gsLst>
                      <a:lin ang="60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Nazzareno Gregori</a:t>
                      </a:r>
                      <a:endParaRPr lang="it-IT" sz="10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2" marR="91432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02" name="Text Box 71"/>
          <p:cNvSpPr txBox="1">
            <a:spLocks noChangeArrowheads="1"/>
          </p:cNvSpPr>
          <p:nvPr/>
        </p:nvSpPr>
        <p:spPr bwMode="auto">
          <a:xfrm>
            <a:off x="8686800" y="476250"/>
            <a:ext cx="187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900" i="1" u="none" dirty="0">
                <a:solidFill>
                  <a:srgbClr val="284E36"/>
                </a:solidFill>
              </a:rPr>
              <a:t>dati aggiornati al </a:t>
            </a:r>
            <a:r>
              <a:rPr lang="it-IT" altLang="it-IT" sz="900" i="1" u="none" dirty="0" smtClean="0">
                <a:solidFill>
                  <a:srgbClr val="284E36"/>
                </a:solidFill>
              </a:rPr>
              <a:t>31/12/2014</a:t>
            </a:r>
            <a:endParaRPr lang="it-IT" altLang="it-IT" sz="900" i="1" u="none" dirty="0">
              <a:solidFill>
                <a:srgbClr val="284E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>
            <a:off x="3683000" y="5949950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683000" y="5278439"/>
            <a:ext cx="0" cy="6635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0594975" y="5500689"/>
            <a:ext cx="0" cy="6635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3683000" y="5368926"/>
            <a:ext cx="0" cy="581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9024938" y="6092825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0493375" y="6092825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2063750" y="1096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 u="none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2063751" y="114300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2063751" y="114300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9227" name="Picture 33" descr="nuovo logo cre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20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Line 41"/>
          <p:cNvSpPr>
            <a:spLocks noChangeShapeType="1"/>
          </p:cNvSpPr>
          <p:nvPr/>
        </p:nvSpPr>
        <p:spPr bwMode="auto">
          <a:xfrm>
            <a:off x="3649663" y="5734050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9" name="Line 42"/>
          <p:cNvSpPr>
            <a:spLocks noChangeShapeType="1"/>
          </p:cNvSpPr>
          <p:nvPr/>
        </p:nvSpPr>
        <p:spPr bwMode="auto">
          <a:xfrm>
            <a:off x="3649663" y="5062539"/>
            <a:ext cx="0" cy="6635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0" name="Line 43"/>
          <p:cNvSpPr>
            <a:spLocks noChangeShapeType="1"/>
          </p:cNvSpPr>
          <p:nvPr/>
        </p:nvSpPr>
        <p:spPr bwMode="auto">
          <a:xfrm>
            <a:off x="3649663" y="5153026"/>
            <a:ext cx="0" cy="5810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1" name="Rectangle 143"/>
          <p:cNvSpPr>
            <a:spLocks noChangeArrowheads="1"/>
          </p:cNvSpPr>
          <p:nvPr/>
        </p:nvSpPr>
        <p:spPr bwMode="auto">
          <a:xfrm>
            <a:off x="2351088" y="188913"/>
            <a:ext cx="56118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u="none">
                <a:solidFill>
                  <a:srgbClr val="284E36"/>
                </a:solidFill>
              </a:rPr>
              <a:t>Il Gruppo Credem – la struttura</a:t>
            </a:r>
          </a:p>
        </p:txBody>
      </p:sp>
      <p:sp>
        <p:nvSpPr>
          <p:cNvPr id="9232" name="Text Box 71"/>
          <p:cNvSpPr txBox="1">
            <a:spLocks noChangeArrowheads="1"/>
          </p:cNvSpPr>
          <p:nvPr/>
        </p:nvSpPr>
        <p:spPr bwMode="auto">
          <a:xfrm>
            <a:off x="8686800" y="476250"/>
            <a:ext cx="1873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it-IT" sz="900" i="1" u="none" dirty="0"/>
              <a:t>dati aggiornati al </a:t>
            </a:r>
            <a:r>
              <a:rPr lang="it-IT" altLang="it-IT" sz="900" i="1" u="none" dirty="0" smtClean="0"/>
              <a:t>31/12/2014</a:t>
            </a:r>
            <a:endParaRPr lang="it-IT" altLang="it-IT" sz="900" i="1" u="none" dirty="0"/>
          </a:p>
        </p:txBody>
      </p:sp>
      <p:pic>
        <p:nvPicPr>
          <p:cNvPr id="923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9" y="781051"/>
            <a:ext cx="90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87513" y="1404939"/>
            <a:ext cx="2087562" cy="246221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000">
                <a:srgbClr val="F4F54F"/>
              </a:gs>
              <a:gs pos="62000">
                <a:srgbClr val="E9EB9D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BANCA E CREDITO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951288" y="1412876"/>
            <a:ext cx="2087562" cy="246221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F4F54F"/>
              </a:gs>
              <a:gs pos="62000">
                <a:srgbClr val="F4F54F"/>
              </a:gs>
              <a:gs pos="27000">
                <a:srgbClr val="E9EB9D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BANCASSURANCE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210300" y="1412876"/>
            <a:ext cx="2089150" cy="246221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F4F54F"/>
              </a:gs>
              <a:gs pos="62000">
                <a:srgbClr val="F4F54F"/>
              </a:gs>
              <a:gs pos="27000">
                <a:srgbClr val="E9EB9D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 MANAGEMENT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470901" y="1404939"/>
            <a:ext cx="2087563" cy="246221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F4F54F"/>
              </a:gs>
              <a:gs pos="62000">
                <a:srgbClr val="F4F54F"/>
              </a:gs>
              <a:gs pos="27000">
                <a:srgbClr val="E9EB9D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ATTIVITÀ DIVERSE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8399464" y="4237039"/>
            <a:ext cx="11842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Fiduciaria statica</a:t>
            </a:r>
            <a:endParaRPr lang="it-IT" sz="8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39" name="Immagine 358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938588"/>
            <a:ext cx="1054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asellaDiTesto 68"/>
          <p:cNvSpPr txBox="1"/>
          <p:nvPr/>
        </p:nvSpPr>
        <p:spPr>
          <a:xfrm>
            <a:off x="1630364" y="4308476"/>
            <a:ext cx="16478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Agente in attività finanziaria</a:t>
            </a:r>
          </a:p>
        </p:txBody>
      </p:sp>
      <p:pic>
        <p:nvPicPr>
          <p:cNvPr id="9241" name="Immagine 3584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425701"/>
            <a:ext cx="16906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Immagine 35849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4021139"/>
            <a:ext cx="16922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Immagine 358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4021138"/>
            <a:ext cx="16891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60" name="Connettore 1 35859"/>
          <p:cNvCxnSpPr/>
          <p:nvPr/>
        </p:nvCxnSpPr>
        <p:spPr bwMode="auto">
          <a:xfrm>
            <a:off x="9840914" y="692150"/>
            <a:ext cx="7191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CasellaDiTesto 111"/>
          <p:cNvSpPr txBox="1"/>
          <p:nvPr/>
        </p:nvSpPr>
        <p:spPr>
          <a:xfrm>
            <a:off x="6118226" y="4237039"/>
            <a:ext cx="11842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Sicav</a:t>
            </a:r>
            <a:endParaRPr lang="it-IT" sz="8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6156325" y="2816226"/>
            <a:ext cx="877888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banking</a:t>
            </a:r>
          </a:p>
        </p:txBody>
      </p:sp>
      <p:cxnSp>
        <p:nvCxnSpPr>
          <p:cNvPr id="114" name="Connettore 1 113"/>
          <p:cNvCxnSpPr/>
          <p:nvPr/>
        </p:nvCxnSpPr>
        <p:spPr bwMode="auto">
          <a:xfrm>
            <a:off x="1646239" y="692150"/>
            <a:ext cx="7191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48" name="Immagine 11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1760538"/>
            <a:ext cx="16922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CasellaDiTesto 115"/>
          <p:cNvSpPr txBox="1"/>
          <p:nvPr/>
        </p:nvSpPr>
        <p:spPr>
          <a:xfrm>
            <a:off x="6149976" y="2149476"/>
            <a:ext cx="210661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Società di gestione del risparmio</a:t>
            </a:r>
          </a:p>
        </p:txBody>
      </p:sp>
      <p:pic>
        <p:nvPicPr>
          <p:cNvPr id="9250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1690688"/>
            <a:ext cx="4714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CasellaDiTesto 65"/>
          <p:cNvSpPr txBox="1"/>
          <p:nvPr/>
        </p:nvSpPr>
        <p:spPr>
          <a:xfrm>
            <a:off x="1603376" y="2151064"/>
            <a:ext cx="210661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Banca commerciale</a:t>
            </a:r>
          </a:p>
        </p:txBody>
      </p:sp>
      <p:pic>
        <p:nvPicPr>
          <p:cNvPr id="9252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45831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3" name="Ovale 77"/>
          <p:cNvSpPr>
            <a:spLocks noChangeArrowheads="1"/>
          </p:cNvSpPr>
          <p:nvPr/>
        </p:nvSpPr>
        <p:spPr bwMode="auto">
          <a:xfrm flipH="1">
            <a:off x="9080501" y="4629151"/>
            <a:ext cx="36513" cy="396875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54" name="CasellaDiTesto 79"/>
          <p:cNvSpPr txBox="1">
            <a:spLocks noChangeArrowheads="1"/>
          </p:cNvSpPr>
          <p:nvPr/>
        </p:nvSpPr>
        <p:spPr bwMode="auto">
          <a:xfrm>
            <a:off x="9118601" y="4730751"/>
            <a:ext cx="1393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 CB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8431213" y="5045076"/>
            <a:ext cx="21066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Società veicolo per emissione di </a:t>
            </a:r>
            <a:r>
              <a:rPr lang="it-IT" sz="7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Covered</a:t>
            </a: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Bond L. 130/99</a:t>
            </a:r>
          </a:p>
        </p:txBody>
      </p:sp>
      <p:pic>
        <p:nvPicPr>
          <p:cNvPr id="9256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5337176"/>
            <a:ext cx="4714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" name="Ovale 83"/>
          <p:cNvSpPr>
            <a:spLocks noChangeArrowheads="1"/>
          </p:cNvSpPr>
          <p:nvPr/>
        </p:nvSpPr>
        <p:spPr bwMode="auto">
          <a:xfrm flipH="1">
            <a:off x="9075738" y="5383213"/>
            <a:ext cx="38100" cy="393700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58" name="CasellaDiTesto 84"/>
          <p:cNvSpPr txBox="1">
            <a:spLocks noChangeArrowheads="1"/>
          </p:cNvSpPr>
          <p:nvPr/>
        </p:nvSpPr>
        <p:spPr bwMode="auto">
          <a:xfrm>
            <a:off x="9113839" y="5472113"/>
            <a:ext cx="139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CANOSSA CB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8437563" y="5773739"/>
            <a:ext cx="21066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Società veicolo per emissione di </a:t>
            </a:r>
            <a:r>
              <a:rPr lang="it-IT" sz="7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Covered</a:t>
            </a: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Bond L. 130/99</a:t>
            </a:r>
          </a:p>
        </p:txBody>
      </p:sp>
      <p:pic>
        <p:nvPicPr>
          <p:cNvPr id="9260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3200401"/>
            <a:ext cx="4714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1" name="Ovale 87"/>
          <p:cNvSpPr>
            <a:spLocks noChangeArrowheads="1"/>
          </p:cNvSpPr>
          <p:nvPr/>
        </p:nvSpPr>
        <p:spPr bwMode="auto">
          <a:xfrm flipH="1">
            <a:off x="9082088" y="3246439"/>
            <a:ext cx="36512" cy="395287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62" name="CasellaDiTesto 88"/>
          <p:cNvSpPr txBox="1">
            <a:spLocks noChangeArrowheads="1"/>
          </p:cNvSpPr>
          <p:nvPr/>
        </p:nvSpPr>
        <p:spPr bwMode="auto">
          <a:xfrm>
            <a:off x="9118601" y="3286125"/>
            <a:ext cx="1514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MAGAZZINI GENERALI DELLE TAGLIATE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8405813" y="3660776"/>
            <a:ext cx="210661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Stoccaggio formaggio</a:t>
            </a:r>
          </a:p>
        </p:txBody>
      </p:sp>
      <p:pic>
        <p:nvPicPr>
          <p:cNvPr id="9264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2371726"/>
            <a:ext cx="4714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5" name="Ovale 92"/>
          <p:cNvSpPr>
            <a:spLocks noChangeArrowheads="1"/>
          </p:cNvSpPr>
          <p:nvPr/>
        </p:nvSpPr>
        <p:spPr bwMode="auto">
          <a:xfrm flipH="1">
            <a:off x="9082089" y="2419350"/>
            <a:ext cx="34925" cy="395288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66" name="CasellaDiTesto 93"/>
          <p:cNvSpPr txBox="1">
            <a:spLocks noChangeArrowheads="1"/>
          </p:cNvSpPr>
          <p:nvPr/>
        </p:nvSpPr>
        <p:spPr bwMode="auto">
          <a:xfrm>
            <a:off x="9140826" y="2508251"/>
            <a:ext cx="1393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CREDEMTEL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8428038" y="2833689"/>
            <a:ext cx="21066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 banking e Gestione Elettronica Documentale</a:t>
            </a:r>
          </a:p>
        </p:txBody>
      </p:sp>
      <p:pic>
        <p:nvPicPr>
          <p:cNvPr id="9268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169386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9" name="Ovale 97"/>
          <p:cNvSpPr>
            <a:spLocks noChangeArrowheads="1"/>
          </p:cNvSpPr>
          <p:nvPr/>
        </p:nvSpPr>
        <p:spPr bwMode="auto">
          <a:xfrm flipH="1">
            <a:off x="9077326" y="1730375"/>
            <a:ext cx="36513" cy="395288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70" name="CasellaDiTesto 98"/>
          <p:cNvSpPr txBox="1">
            <a:spLocks noChangeArrowheads="1"/>
          </p:cNvSpPr>
          <p:nvPr/>
        </p:nvSpPr>
        <p:spPr bwMode="auto">
          <a:xfrm>
            <a:off x="9148763" y="1828800"/>
            <a:ext cx="139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CREDEMHOLDING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8437563" y="2154239"/>
            <a:ext cx="210661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Finanziaria di partecipazioni</a:t>
            </a:r>
          </a:p>
        </p:txBody>
      </p:sp>
      <p:pic>
        <p:nvPicPr>
          <p:cNvPr id="9272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1988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73" name="Ovale 101"/>
          <p:cNvSpPr>
            <a:spLocks noChangeArrowheads="1"/>
          </p:cNvSpPr>
          <p:nvPr/>
        </p:nvSpPr>
        <p:spPr bwMode="auto">
          <a:xfrm flipH="1">
            <a:off x="6799264" y="3244851"/>
            <a:ext cx="34925" cy="396875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74" name="CasellaDiTesto 102"/>
          <p:cNvSpPr txBox="1">
            <a:spLocks noChangeArrowheads="1"/>
          </p:cNvSpPr>
          <p:nvPr/>
        </p:nvSpPr>
        <p:spPr bwMode="auto">
          <a:xfrm>
            <a:off x="6834189" y="3284539"/>
            <a:ext cx="151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</a:t>
            </a:r>
          </a:p>
          <a:p>
            <a:r>
              <a:rPr lang="it-IT" altLang="it-IT" sz="800" b="1" u="none">
                <a:latin typeface="Verdana" panose="020B0604030504040204" pitchFamily="34" charset="0"/>
              </a:rPr>
              <a:t>INTERNATIONAL LUX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6122988" y="3660776"/>
            <a:ext cx="210661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corporate banking internazionale</a:t>
            </a:r>
          </a:p>
        </p:txBody>
      </p:sp>
      <p:pic>
        <p:nvPicPr>
          <p:cNvPr id="9276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583113"/>
            <a:ext cx="471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77" name="Ovale 105"/>
          <p:cNvSpPr>
            <a:spLocks noChangeArrowheads="1"/>
          </p:cNvSpPr>
          <p:nvPr/>
        </p:nvSpPr>
        <p:spPr bwMode="auto">
          <a:xfrm flipH="1">
            <a:off x="6789739" y="4629151"/>
            <a:ext cx="34925" cy="396875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78" name="CasellaDiTesto 106"/>
          <p:cNvSpPr txBox="1">
            <a:spLocks noChangeArrowheads="1"/>
          </p:cNvSpPr>
          <p:nvPr/>
        </p:nvSpPr>
        <p:spPr bwMode="auto">
          <a:xfrm>
            <a:off x="6824664" y="4668839"/>
            <a:ext cx="1514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</a:t>
            </a:r>
          </a:p>
          <a:p>
            <a:r>
              <a:rPr lang="it-IT" altLang="it-IT" sz="800" b="1" u="none">
                <a:latin typeface="Verdana" panose="020B0604030504040204" pitchFamily="34" charset="0"/>
              </a:rPr>
              <a:t>PRIVATE EQUITY SGR</a:t>
            </a:r>
          </a:p>
        </p:txBody>
      </p:sp>
      <p:sp>
        <p:nvSpPr>
          <p:cNvPr id="108" name="CasellaDiTesto 107"/>
          <p:cNvSpPr txBox="1"/>
          <p:nvPr/>
        </p:nvSpPr>
        <p:spPr>
          <a:xfrm>
            <a:off x="6113463" y="5043488"/>
            <a:ext cx="2106612" cy="201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Società di gestione del risparmio</a:t>
            </a:r>
          </a:p>
        </p:txBody>
      </p:sp>
      <p:pic>
        <p:nvPicPr>
          <p:cNvPr id="9280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4" y="1693863"/>
            <a:ext cx="4714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1" name="Ovale 109"/>
          <p:cNvSpPr>
            <a:spLocks noChangeArrowheads="1"/>
          </p:cNvSpPr>
          <p:nvPr/>
        </p:nvSpPr>
        <p:spPr bwMode="auto">
          <a:xfrm flipH="1">
            <a:off x="4546601" y="1741489"/>
            <a:ext cx="34925" cy="395287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82" name="CasellaDiTesto 114"/>
          <p:cNvSpPr txBox="1">
            <a:spLocks noChangeArrowheads="1"/>
          </p:cNvSpPr>
          <p:nvPr/>
        </p:nvSpPr>
        <p:spPr bwMode="auto">
          <a:xfrm>
            <a:off x="4587876" y="1828800"/>
            <a:ext cx="139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CREDEMVITA</a:t>
            </a:r>
          </a:p>
        </p:txBody>
      </p:sp>
      <p:sp>
        <p:nvSpPr>
          <p:cNvPr id="117" name="CasellaDiTesto 116"/>
          <p:cNvSpPr txBox="1"/>
          <p:nvPr/>
        </p:nvSpPr>
        <p:spPr>
          <a:xfrm>
            <a:off x="3876676" y="2155826"/>
            <a:ext cx="210661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Assicurazione vita e fondi pensione</a:t>
            </a:r>
          </a:p>
        </p:txBody>
      </p:sp>
      <p:pic>
        <p:nvPicPr>
          <p:cNvPr id="9284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355851"/>
            <a:ext cx="4714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5" name="Ovale 120"/>
          <p:cNvSpPr>
            <a:spLocks noChangeArrowheads="1"/>
          </p:cNvSpPr>
          <p:nvPr/>
        </p:nvSpPr>
        <p:spPr bwMode="auto">
          <a:xfrm flipH="1">
            <a:off x="4548189" y="2401889"/>
            <a:ext cx="34925" cy="395287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86" name="CasellaDiTesto 122"/>
          <p:cNvSpPr txBox="1">
            <a:spLocks noChangeArrowheads="1"/>
          </p:cNvSpPr>
          <p:nvPr/>
        </p:nvSpPr>
        <p:spPr bwMode="auto">
          <a:xfrm>
            <a:off x="4583113" y="2490788"/>
            <a:ext cx="16049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CREDEMASSICURAZIONI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3871913" y="2816226"/>
            <a:ext cx="210661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Assicurazione danni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1608138" y="2312989"/>
            <a:ext cx="8926512" cy="1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Connettore 1 82"/>
          <p:cNvCxnSpPr/>
          <p:nvPr/>
        </p:nvCxnSpPr>
        <p:spPr bwMode="auto">
          <a:xfrm>
            <a:off x="1608138" y="3121025"/>
            <a:ext cx="89265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Connettore 1 83"/>
          <p:cNvCxnSpPr/>
          <p:nvPr/>
        </p:nvCxnSpPr>
        <p:spPr bwMode="auto">
          <a:xfrm>
            <a:off x="1631951" y="3860800"/>
            <a:ext cx="8926513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Connettore 1 84"/>
          <p:cNvCxnSpPr/>
          <p:nvPr/>
        </p:nvCxnSpPr>
        <p:spPr bwMode="auto">
          <a:xfrm>
            <a:off x="1631951" y="4508500"/>
            <a:ext cx="89265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Connettore 1 86"/>
          <p:cNvCxnSpPr/>
          <p:nvPr/>
        </p:nvCxnSpPr>
        <p:spPr bwMode="auto">
          <a:xfrm rot="5400000">
            <a:off x="1801813" y="3679825"/>
            <a:ext cx="403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Connettore 1 87"/>
          <p:cNvCxnSpPr/>
          <p:nvPr/>
        </p:nvCxnSpPr>
        <p:spPr bwMode="auto">
          <a:xfrm rot="5400000">
            <a:off x="4105275" y="3681413"/>
            <a:ext cx="403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Connettore 1 88"/>
          <p:cNvCxnSpPr/>
          <p:nvPr/>
        </p:nvCxnSpPr>
        <p:spPr bwMode="auto">
          <a:xfrm rot="5400000">
            <a:off x="6337300" y="3679825"/>
            <a:ext cx="403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Connettore 1 90"/>
          <p:cNvCxnSpPr/>
          <p:nvPr/>
        </p:nvCxnSpPr>
        <p:spPr bwMode="auto">
          <a:xfrm>
            <a:off x="1631951" y="5300664"/>
            <a:ext cx="8926513" cy="15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>
                <a:alpha val="34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96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365376"/>
            <a:ext cx="4714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97" name="Ovale 109"/>
          <p:cNvSpPr>
            <a:spLocks noChangeArrowheads="1"/>
          </p:cNvSpPr>
          <p:nvPr/>
        </p:nvSpPr>
        <p:spPr bwMode="auto">
          <a:xfrm flipH="1">
            <a:off x="2265364" y="2413000"/>
            <a:ext cx="34925" cy="395288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298" name="CasellaDiTesto 114"/>
          <p:cNvSpPr txBox="1">
            <a:spLocks noChangeArrowheads="1"/>
          </p:cNvSpPr>
          <p:nvPr/>
        </p:nvSpPr>
        <p:spPr bwMode="auto">
          <a:xfrm>
            <a:off x="2306638" y="2500313"/>
            <a:ext cx="139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CREDEMLEASING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1595438" y="2827339"/>
            <a:ext cx="210661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Leasing</a:t>
            </a:r>
          </a:p>
        </p:txBody>
      </p:sp>
      <p:pic>
        <p:nvPicPr>
          <p:cNvPr id="9300" name="Picture 2" descr="Credem_RGB_30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3182938"/>
            <a:ext cx="4714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1" name="Ovale 109"/>
          <p:cNvSpPr>
            <a:spLocks noChangeArrowheads="1"/>
          </p:cNvSpPr>
          <p:nvPr/>
        </p:nvSpPr>
        <p:spPr bwMode="auto">
          <a:xfrm flipH="1">
            <a:off x="2263776" y="3230564"/>
            <a:ext cx="34925" cy="395287"/>
          </a:xfrm>
          <a:prstGeom prst="ellipse">
            <a:avLst/>
          </a:prstGeom>
          <a:solidFill>
            <a:srgbClr val="F8F200"/>
          </a:solidFill>
          <a:ln w="9525" algn="ctr">
            <a:solidFill>
              <a:srgbClr val="FFD243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9302" name="CasellaDiTesto 114"/>
          <p:cNvSpPr txBox="1">
            <a:spLocks noChangeArrowheads="1"/>
          </p:cNvSpPr>
          <p:nvPr/>
        </p:nvSpPr>
        <p:spPr bwMode="auto">
          <a:xfrm>
            <a:off x="2305051" y="3317875"/>
            <a:ext cx="139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800" b="1" u="none">
                <a:latin typeface="Verdana" panose="020B0604030504040204" pitchFamily="34" charset="0"/>
              </a:rPr>
              <a:t>CREDEMFACTOR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1593851" y="3644901"/>
            <a:ext cx="210661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Factoring</a:t>
            </a:r>
          </a:p>
        </p:txBody>
      </p:sp>
      <p:cxnSp>
        <p:nvCxnSpPr>
          <p:cNvPr id="9304" name="Connettore 1 4"/>
          <p:cNvCxnSpPr>
            <a:cxnSpLocks noChangeShapeType="1"/>
          </p:cNvCxnSpPr>
          <p:nvPr/>
        </p:nvCxnSpPr>
        <p:spPr bwMode="auto">
          <a:xfrm>
            <a:off x="2741613" y="1341438"/>
            <a:ext cx="6883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05" name="Connettore 1 12"/>
          <p:cNvCxnSpPr>
            <a:cxnSpLocks noChangeShapeType="1"/>
          </p:cNvCxnSpPr>
          <p:nvPr/>
        </p:nvCxnSpPr>
        <p:spPr bwMode="auto">
          <a:xfrm>
            <a:off x="2741613" y="1336675"/>
            <a:ext cx="0" cy="76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06" name="Connettore 1 101"/>
          <p:cNvCxnSpPr>
            <a:cxnSpLocks noChangeShapeType="1"/>
          </p:cNvCxnSpPr>
          <p:nvPr/>
        </p:nvCxnSpPr>
        <p:spPr bwMode="auto">
          <a:xfrm>
            <a:off x="5016500" y="1341438"/>
            <a:ext cx="0" cy="746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07" name="Connettore 1 102"/>
          <p:cNvCxnSpPr>
            <a:cxnSpLocks noChangeShapeType="1"/>
          </p:cNvCxnSpPr>
          <p:nvPr/>
        </p:nvCxnSpPr>
        <p:spPr bwMode="auto">
          <a:xfrm>
            <a:off x="7248525" y="1336675"/>
            <a:ext cx="0" cy="76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08" name="Connettore 1 104"/>
          <p:cNvCxnSpPr>
            <a:cxnSpLocks noChangeShapeType="1"/>
          </p:cNvCxnSpPr>
          <p:nvPr/>
        </p:nvCxnSpPr>
        <p:spPr bwMode="auto">
          <a:xfrm>
            <a:off x="9625013" y="1336675"/>
            <a:ext cx="0" cy="76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09" name="Connettore 1 105"/>
          <p:cNvCxnSpPr>
            <a:cxnSpLocks noChangeShapeType="1"/>
          </p:cNvCxnSpPr>
          <p:nvPr/>
        </p:nvCxnSpPr>
        <p:spPr bwMode="auto">
          <a:xfrm>
            <a:off x="6113463" y="1203326"/>
            <a:ext cx="0" cy="1444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6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zione vuota">
  <a:themeElements>
    <a:clrScheme name="">
      <a:dk1>
        <a:srgbClr val="284E36"/>
      </a:dk1>
      <a:lt1>
        <a:srgbClr val="FFFFFF"/>
      </a:lt1>
      <a:dk2>
        <a:srgbClr val="284E36"/>
      </a:dk2>
      <a:lt2>
        <a:srgbClr val="808080"/>
      </a:lt2>
      <a:accent1>
        <a:srgbClr val="284E36"/>
      </a:accent1>
      <a:accent2>
        <a:srgbClr val="333399"/>
      </a:accent2>
      <a:accent3>
        <a:srgbClr val="FFFFFF"/>
      </a:accent3>
      <a:accent4>
        <a:srgbClr val="21412D"/>
      </a:accent4>
      <a:accent5>
        <a:srgbClr val="ACB2AE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3">
        <a:dk1>
          <a:srgbClr val="284E3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1412D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197</Words>
  <Application>Microsoft Office PowerPoint</Application>
  <PresentationFormat>Widescreen</PresentationFormat>
  <Paragraphs>70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ＭＳ Ｐゴシック</vt:lpstr>
      <vt:lpstr>Andalus</vt:lpstr>
      <vt:lpstr>Arial</vt:lpstr>
      <vt:lpstr>Calibri</vt:lpstr>
      <vt:lpstr>Times</vt:lpstr>
      <vt:lpstr>Verdana</vt:lpstr>
      <vt:lpstr>1_Presentazione vuota</vt:lpstr>
      <vt:lpstr>Presentazione standard di PowerPoint</vt:lpstr>
      <vt:lpstr>Presentazione standard di PowerPoint</vt:lpstr>
    </vt:vector>
  </TitlesOfParts>
  <Company>Credito Emiliano 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IASIELLO MARIANGELA</dc:creator>
  <cp:lastModifiedBy>IASIELLO MARIANGELA</cp:lastModifiedBy>
  <cp:revision>4</cp:revision>
  <cp:lastPrinted>2015-04-29T14:36:11Z</cp:lastPrinted>
  <dcterms:created xsi:type="dcterms:W3CDTF">2015-04-29T12:19:06Z</dcterms:created>
  <dcterms:modified xsi:type="dcterms:W3CDTF">2015-04-29T14:45:29Z</dcterms:modified>
</cp:coreProperties>
</file>